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2"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2/23/2014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2/23/2014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2/23/2014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2/23/2014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2/23/2014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2/23/2014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2/23/2014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hyperlink" Target="https://www.goodreads.com/author/show/18.Gary_Paulsen" TargetMode="External"/><Relationship Id="rId2" Type="http://schemas.openxmlformats.org/officeDocument/2006/relationships/hyperlink" Target="http://www.randomhouse.com/features/garypaulsen/about.html" TargetMode="External"/><Relationship Id="rId1" Type="http://schemas.openxmlformats.org/officeDocument/2006/relationships/slideLayout" Target="../slideLayouts/slideLayout2.xml"/><Relationship Id="rId4" Type="http://schemas.openxmlformats.org/officeDocument/2006/relationships/hyperlink" Target="http://www.ipl.org/div/askauthor/paulse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Gary Paulsen </a:t>
            </a:r>
            <a:endParaRPr lang="en-US" dirty="0"/>
          </a:p>
        </p:txBody>
      </p:sp>
      <p:sp>
        <p:nvSpPr>
          <p:cNvPr id="3" name="Subtitle 2"/>
          <p:cNvSpPr>
            <a:spLocks noGrp="1"/>
          </p:cNvSpPr>
          <p:nvPr>
            <p:ph type="subTitle" idx="1"/>
          </p:nvPr>
        </p:nvSpPr>
        <p:spPr/>
        <p:txBody>
          <a:bodyPr/>
          <a:lstStyle/>
          <a:p>
            <a:r>
              <a:rPr lang="en-US" dirty="0" smtClean="0"/>
              <a:t>Author for 1</a:t>
            </a:r>
            <a:r>
              <a:rPr lang="en-US" baseline="30000" dirty="0" smtClean="0"/>
              <a:t>st</a:t>
            </a:r>
            <a:r>
              <a:rPr lang="en-US" dirty="0" smtClean="0"/>
              <a:t> grade or higher  </a:t>
            </a:r>
            <a:endParaRPr lang="en-US" dirty="0"/>
          </a:p>
        </p:txBody>
      </p:sp>
    </p:spTree>
    <p:extLst>
      <p:ext uri="{BB962C8B-B14F-4D97-AF65-F5344CB8AC3E}">
        <p14:creationId xmlns:p14="http://schemas.microsoft.com/office/powerpoint/2010/main" val="1160095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a:t>
            </a:r>
            <a:endParaRPr lang="en-US" dirty="0"/>
          </a:p>
        </p:txBody>
      </p:sp>
      <p:sp>
        <p:nvSpPr>
          <p:cNvPr id="4" name="Text Placeholder 3"/>
          <p:cNvSpPr>
            <a:spLocks noGrp="1"/>
          </p:cNvSpPr>
          <p:nvPr>
            <p:ph type="body" sz="half" idx="2"/>
          </p:nvPr>
        </p:nvSpPr>
        <p:spPr/>
        <p:txBody>
          <a:bodyPr>
            <a:normAutofit fontScale="92500" lnSpcReduction="20000"/>
          </a:bodyPr>
          <a:lstStyle/>
          <a:p>
            <a:pPr>
              <a:lnSpc>
                <a:spcPct val="200000"/>
              </a:lnSpc>
            </a:pPr>
            <a:r>
              <a:rPr lang="en-US" dirty="0" smtClean="0"/>
              <a:t>Gary Paulsen has had a wild life, he ran away from home at age 14 to join a carnival! He is now 75 years old and has written over 200 books! Could you imagine? He was able to write the books he had mostly from personal experience because he lived in the outdoors without his parents and learned to live in the wild. Paulsen was also able to participate the Iditarod dog races! Wouldn’t that be something to write about? He is very talented and lived a full life. </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7761" r="7761"/>
          <a:stretch>
            <a:fillRect/>
          </a:stretch>
        </p:blipFill>
        <p:spPr/>
      </p:pic>
    </p:spTree>
    <p:extLst>
      <p:ext uri="{BB962C8B-B14F-4D97-AF65-F5344CB8AC3E}">
        <p14:creationId xmlns:p14="http://schemas.microsoft.com/office/powerpoint/2010/main" val="4118956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Favorite books </a:t>
            </a:r>
            <a:endParaRPr lang="en-US" dirty="0"/>
          </a:p>
        </p:txBody>
      </p:sp>
      <p:sp>
        <p:nvSpPr>
          <p:cNvPr id="3" name="Text Placeholder 2"/>
          <p:cNvSpPr>
            <a:spLocks noGrp="1"/>
          </p:cNvSpPr>
          <p:nvPr>
            <p:ph type="body" idx="1"/>
          </p:nvPr>
        </p:nvSpPr>
        <p:spPr/>
        <p:txBody>
          <a:bodyPr/>
          <a:lstStyle/>
          <a:p>
            <a:r>
              <a:rPr lang="en-US" dirty="0" smtClean="0"/>
              <a:t>Brian’s Winter</a:t>
            </a:r>
            <a:endParaRPr lang="en-US" dirty="0"/>
          </a:p>
        </p:txBody>
      </p:sp>
      <p:sp>
        <p:nvSpPr>
          <p:cNvPr id="4" name="Text Placeholder 3"/>
          <p:cNvSpPr>
            <a:spLocks noGrp="1"/>
          </p:cNvSpPr>
          <p:nvPr>
            <p:ph type="body" sz="half" idx="15"/>
          </p:nvPr>
        </p:nvSpPr>
        <p:spPr/>
        <p:txBody>
          <a:bodyPr/>
          <a:lstStyle/>
          <a:p>
            <a:endParaRPr lang="en-US" dirty="0"/>
          </a:p>
        </p:txBody>
      </p:sp>
      <p:sp>
        <p:nvSpPr>
          <p:cNvPr id="5" name="Text Placeholder 4"/>
          <p:cNvSpPr>
            <a:spLocks noGrp="1"/>
          </p:cNvSpPr>
          <p:nvPr>
            <p:ph type="body" sz="quarter" idx="3"/>
          </p:nvPr>
        </p:nvSpPr>
        <p:spPr/>
        <p:txBody>
          <a:bodyPr/>
          <a:lstStyle/>
          <a:p>
            <a:r>
              <a:rPr lang="en-US" dirty="0" smtClean="0"/>
              <a:t>Hatchet</a:t>
            </a:r>
            <a:endParaRPr lang="en-US" dirty="0"/>
          </a:p>
        </p:txBody>
      </p:sp>
      <p:sp>
        <p:nvSpPr>
          <p:cNvPr id="6" name="Text Placeholder 5"/>
          <p:cNvSpPr>
            <a:spLocks noGrp="1"/>
          </p:cNvSpPr>
          <p:nvPr>
            <p:ph type="body" sz="half" idx="16"/>
          </p:nvPr>
        </p:nvSpPr>
        <p:spPr/>
        <p:txBody>
          <a:bodyPr/>
          <a:lstStyle/>
          <a:p>
            <a:endParaRPr lang="en-US" dirty="0"/>
          </a:p>
        </p:txBody>
      </p:sp>
      <p:sp>
        <p:nvSpPr>
          <p:cNvPr id="7" name="Text Placeholder 6"/>
          <p:cNvSpPr>
            <a:spLocks noGrp="1"/>
          </p:cNvSpPr>
          <p:nvPr>
            <p:ph type="body" sz="quarter" idx="13"/>
          </p:nvPr>
        </p:nvSpPr>
        <p:spPr/>
        <p:txBody>
          <a:bodyPr/>
          <a:lstStyle/>
          <a:p>
            <a:r>
              <a:rPr lang="en-US" dirty="0" smtClean="0"/>
              <a:t>Mr. Tucket</a:t>
            </a:r>
            <a:endParaRPr lang="en-US" dirty="0"/>
          </a:p>
        </p:txBody>
      </p:sp>
      <p:sp>
        <p:nvSpPr>
          <p:cNvPr id="8" name="Text Placeholder 7"/>
          <p:cNvSpPr>
            <a:spLocks noGrp="1"/>
          </p:cNvSpPr>
          <p:nvPr>
            <p:ph type="body" sz="half" idx="17"/>
          </p:nvPr>
        </p:nvSpPr>
        <p:spPr/>
        <p:txBody>
          <a:bodyPr/>
          <a:lstStyle/>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2904066"/>
            <a:ext cx="3452548" cy="329518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2974" y="2894501"/>
            <a:ext cx="3460316" cy="332418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1800" y="2904066"/>
            <a:ext cx="3454399" cy="3308299"/>
          </a:xfrm>
          <a:prstGeom prst="rect">
            <a:avLst/>
          </a:prstGeom>
        </p:spPr>
      </p:pic>
    </p:spTree>
    <p:extLst>
      <p:ext uri="{BB962C8B-B14F-4D97-AF65-F5344CB8AC3E}">
        <p14:creationId xmlns:p14="http://schemas.microsoft.com/office/powerpoint/2010/main" val="3604497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Quotations </a:t>
            </a:r>
            <a:endParaRPr lang="en-US" dirty="0"/>
          </a:p>
        </p:txBody>
      </p:sp>
      <p:sp>
        <p:nvSpPr>
          <p:cNvPr id="3" name="Content Placeholder 2"/>
          <p:cNvSpPr>
            <a:spLocks noGrp="1"/>
          </p:cNvSpPr>
          <p:nvPr>
            <p:ph idx="1"/>
          </p:nvPr>
        </p:nvSpPr>
        <p:spPr>
          <a:xfrm>
            <a:off x="685800" y="1815922"/>
            <a:ext cx="10820400" cy="4402764"/>
          </a:xfrm>
        </p:spPr>
        <p:txBody>
          <a:bodyPr>
            <a:normAutofit fontScale="92500" lnSpcReduction="10000"/>
          </a:bodyPr>
          <a:lstStyle/>
          <a:p>
            <a:pPr marL="0" indent="0">
              <a:buNone/>
            </a:pPr>
            <a:r>
              <a:rPr lang="en-US" sz="2000" dirty="0" smtClean="0"/>
              <a:t>Gary Paulsen was and is an amazing writer, I hope some of you have an interest in his writing or have read some of his books. They mostly apply to a young boys life but will entertain all of you as young readers. What he has to say can mean a lot. Quotations are sentences or meaningful words a person has said that can apply to many peoples lives. They can be inspirational, moving, or even sometimes funny. </a:t>
            </a:r>
          </a:p>
          <a:p>
            <a:pPr>
              <a:buFontTx/>
              <a:buChar char="-"/>
            </a:pPr>
            <a:r>
              <a:rPr lang="en-US" sz="2000" dirty="0" smtClean="0"/>
              <a:t>“I read like a wolf eats. I read myself to sleep every night” </a:t>
            </a:r>
          </a:p>
          <a:p>
            <a:pPr>
              <a:buFontTx/>
              <a:buChar char="-"/>
            </a:pPr>
            <a:r>
              <a:rPr lang="en-US" sz="2000" dirty="0" smtClean="0"/>
              <a:t>“I tried to contain myself….but I escaped!”</a:t>
            </a:r>
          </a:p>
          <a:p>
            <a:pPr>
              <a:buFontTx/>
              <a:buChar char="-"/>
            </a:pPr>
            <a:r>
              <a:rPr lang="en-US" sz="2000" dirty="0"/>
              <a:t> </a:t>
            </a:r>
            <a:r>
              <a:rPr lang="en-US" sz="2000" dirty="0" smtClean="0"/>
              <a:t>“I owe everything I am and everything I will ever be to books”</a:t>
            </a:r>
          </a:p>
          <a:p>
            <a:pPr>
              <a:buFontTx/>
              <a:buChar char="-"/>
            </a:pPr>
            <a:r>
              <a:rPr lang="en-US" sz="2000" dirty="0"/>
              <a:t> </a:t>
            </a:r>
            <a:r>
              <a:rPr lang="en-US" sz="2000" dirty="0" smtClean="0"/>
              <a:t>“The person who reads can bail, the person who doesn’t fails” </a:t>
            </a:r>
          </a:p>
          <a:p>
            <a:pPr>
              <a:buFontTx/>
              <a:buChar char="-"/>
            </a:pPr>
            <a:r>
              <a:rPr lang="en-US" sz="2000" dirty="0"/>
              <a:t> </a:t>
            </a:r>
            <a:r>
              <a:rPr lang="en-US" sz="2000" dirty="0" smtClean="0"/>
              <a:t>“Do what you can as you can. Trouble, problems, will come no matter what you do, and you must respond as they come.” </a:t>
            </a:r>
          </a:p>
          <a:p>
            <a:pPr>
              <a:buFontTx/>
              <a:buChar char="-"/>
            </a:pPr>
            <a:r>
              <a:rPr lang="en-US" sz="2000" dirty="0" smtClean="0"/>
              <a:t>“Stories are like a river that flows – you dip a bucket in it.” </a:t>
            </a:r>
          </a:p>
          <a:p>
            <a:pPr marL="0" indent="0">
              <a:buNone/>
            </a:pPr>
            <a:r>
              <a:rPr lang="en-US" sz="2000" dirty="0" smtClean="0"/>
              <a:t>Do any of you like this quotes and can apply them to your own life? How so? Are any of these quotations funny to you? Why? </a:t>
            </a:r>
          </a:p>
          <a:p>
            <a:pPr>
              <a:buFontTx/>
              <a:buChar char="-"/>
            </a:pPr>
            <a:endParaRPr lang="en-US" sz="2000"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9201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3374" y="1069106"/>
            <a:ext cx="5061398" cy="830997"/>
          </a:xfrm>
          <a:prstGeom prst="rect">
            <a:avLst/>
          </a:prstGeom>
          <a:noFill/>
        </p:spPr>
        <p:txBody>
          <a:bodyPr wrap="square" rtlCol="0">
            <a:spAutoFit/>
          </a:bodyPr>
          <a:lstStyle/>
          <a:p>
            <a:r>
              <a:rPr lang="en-US" sz="4800" dirty="0" smtClean="0"/>
              <a:t>List of Books </a:t>
            </a:r>
            <a:endParaRPr lang="en-US" sz="4800" dirty="0"/>
          </a:p>
        </p:txBody>
      </p:sp>
      <p:pic>
        <p:nvPicPr>
          <p:cNvPr id="3" name="Picture 2"/>
          <p:cNvPicPr>
            <a:picLocks noChangeAspect="1"/>
          </p:cNvPicPr>
          <p:nvPr/>
        </p:nvPicPr>
        <p:blipFill>
          <a:blip r:embed="rId2"/>
          <a:stretch>
            <a:fillRect/>
          </a:stretch>
        </p:blipFill>
        <p:spPr>
          <a:xfrm>
            <a:off x="100549" y="1900103"/>
            <a:ext cx="1095375" cy="1666875"/>
          </a:xfrm>
          <a:prstGeom prst="rect">
            <a:avLst/>
          </a:prstGeom>
        </p:spPr>
      </p:pic>
      <p:pic>
        <p:nvPicPr>
          <p:cNvPr id="4" name="Picture 3"/>
          <p:cNvPicPr>
            <a:picLocks noChangeAspect="1"/>
          </p:cNvPicPr>
          <p:nvPr/>
        </p:nvPicPr>
        <p:blipFill>
          <a:blip r:embed="rId3"/>
          <a:stretch>
            <a:fillRect/>
          </a:stretch>
        </p:blipFill>
        <p:spPr>
          <a:xfrm>
            <a:off x="1581619" y="1900103"/>
            <a:ext cx="1095375" cy="1666875"/>
          </a:xfrm>
          <a:prstGeom prst="rect">
            <a:avLst/>
          </a:prstGeom>
        </p:spPr>
      </p:pic>
      <p:pic>
        <p:nvPicPr>
          <p:cNvPr id="5" name="Picture 4"/>
          <p:cNvPicPr>
            <a:picLocks noChangeAspect="1"/>
          </p:cNvPicPr>
          <p:nvPr/>
        </p:nvPicPr>
        <p:blipFill>
          <a:blip r:embed="rId4"/>
          <a:stretch>
            <a:fillRect/>
          </a:stretch>
        </p:blipFill>
        <p:spPr>
          <a:xfrm>
            <a:off x="3062689" y="1900103"/>
            <a:ext cx="1095375" cy="1666875"/>
          </a:xfrm>
          <a:prstGeom prst="rect">
            <a:avLst/>
          </a:prstGeom>
        </p:spPr>
      </p:pic>
      <p:pic>
        <p:nvPicPr>
          <p:cNvPr id="6" name="Picture 5"/>
          <p:cNvPicPr>
            <a:picLocks noChangeAspect="1"/>
          </p:cNvPicPr>
          <p:nvPr/>
        </p:nvPicPr>
        <p:blipFill>
          <a:blip r:embed="rId5"/>
          <a:stretch>
            <a:fillRect/>
          </a:stretch>
        </p:blipFill>
        <p:spPr>
          <a:xfrm>
            <a:off x="4543759" y="1900103"/>
            <a:ext cx="1095375" cy="1666875"/>
          </a:xfrm>
          <a:prstGeom prst="rect">
            <a:avLst/>
          </a:prstGeom>
        </p:spPr>
      </p:pic>
      <p:pic>
        <p:nvPicPr>
          <p:cNvPr id="7" name="Picture 6"/>
          <p:cNvPicPr>
            <a:picLocks noChangeAspect="1"/>
          </p:cNvPicPr>
          <p:nvPr/>
        </p:nvPicPr>
        <p:blipFill>
          <a:blip r:embed="rId6"/>
          <a:stretch>
            <a:fillRect/>
          </a:stretch>
        </p:blipFill>
        <p:spPr>
          <a:xfrm>
            <a:off x="6024828" y="1900102"/>
            <a:ext cx="1095375" cy="1666875"/>
          </a:xfrm>
          <a:prstGeom prst="rect">
            <a:avLst/>
          </a:prstGeom>
        </p:spPr>
      </p:pic>
      <p:pic>
        <p:nvPicPr>
          <p:cNvPr id="8" name="Picture 7"/>
          <p:cNvPicPr>
            <a:picLocks noChangeAspect="1"/>
          </p:cNvPicPr>
          <p:nvPr/>
        </p:nvPicPr>
        <p:blipFill>
          <a:blip r:embed="rId7"/>
          <a:stretch>
            <a:fillRect/>
          </a:stretch>
        </p:blipFill>
        <p:spPr>
          <a:xfrm>
            <a:off x="7505897" y="1900101"/>
            <a:ext cx="1095375" cy="1666875"/>
          </a:xfrm>
          <a:prstGeom prst="rect">
            <a:avLst/>
          </a:prstGeom>
        </p:spPr>
      </p:pic>
      <p:pic>
        <p:nvPicPr>
          <p:cNvPr id="9" name="Picture 8"/>
          <p:cNvPicPr>
            <a:picLocks noChangeAspect="1"/>
          </p:cNvPicPr>
          <p:nvPr/>
        </p:nvPicPr>
        <p:blipFill>
          <a:blip r:embed="rId8"/>
          <a:stretch>
            <a:fillRect/>
          </a:stretch>
        </p:blipFill>
        <p:spPr>
          <a:xfrm>
            <a:off x="9038481" y="1900101"/>
            <a:ext cx="1095375" cy="1666875"/>
          </a:xfrm>
          <a:prstGeom prst="rect">
            <a:avLst/>
          </a:prstGeom>
        </p:spPr>
      </p:pic>
      <p:pic>
        <p:nvPicPr>
          <p:cNvPr id="10" name="Picture 9"/>
          <p:cNvPicPr>
            <a:picLocks noChangeAspect="1"/>
          </p:cNvPicPr>
          <p:nvPr/>
        </p:nvPicPr>
        <p:blipFill>
          <a:blip r:embed="rId9"/>
          <a:stretch>
            <a:fillRect/>
          </a:stretch>
        </p:blipFill>
        <p:spPr>
          <a:xfrm>
            <a:off x="10517064" y="1900101"/>
            <a:ext cx="1095375" cy="1666875"/>
          </a:xfrm>
          <a:prstGeom prst="rect">
            <a:avLst/>
          </a:prstGeom>
        </p:spPr>
      </p:pic>
      <p:pic>
        <p:nvPicPr>
          <p:cNvPr id="11" name="Picture 10"/>
          <p:cNvPicPr>
            <a:picLocks noChangeAspect="1"/>
          </p:cNvPicPr>
          <p:nvPr/>
        </p:nvPicPr>
        <p:blipFill>
          <a:blip r:embed="rId10"/>
          <a:stretch>
            <a:fillRect/>
          </a:stretch>
        </p:blipFill>
        <p:spPr>
          <a:xfrm>
            <a:off x="100549" y="3999359"/>
            <a:ext cx="1095375" cy="1666875"/>
          </a:xfrm>
          <a:prstGeom prst="rect">
            <a:avLst/>
          </a:prstGeom>
        </p:spPr>
      </p:pic>
      <p:pic>
        <p:nvPicPr>
          <p:cNvPr id="12" name="Picture 11"/>
          <p:cNvPicPr>
            <a:picLocks noChangeAspect="1"/>
          </p:cNvPicPr>
          <p:nvPr/>
        </p:nvPicPr>
        <p:blipFill>
          <a:blip r:embed="rId11"/>
          <a:stretch>
            <a:fillRect/>
          </a:stretch>
        </p:blipFill>
        <p:spPr>
          <a:xfrm>
            <a:off x="1581619" y="3999358"/>
            <a:ext cx="1095375" cy="1666875"/>
          </a:xfrm>
          <a:prstGeom prst="rect">
            <a:avLst/>
          </a:prstGeom>
        </p:spPr>
      </p:pic>
      <p:sp>
        <p:nvSpPr>
          <p:cNvPr id="13" name="TextBox 12"/>
          <p:cNvSpPr txBox="1"/>
          <p:nvPr/>
        </p:nvSpPr>
        <p:spPr>
          <a:xfrm>
            <a:off x="1195924" y="1314581"/>
            <a:ext cx="1803043" cy="369332"/>
          </a:xfrm>
          <a:prstGeom prst="rect">
            <a:avLst/>
          </a:prstGeom>
          <a:noFill/>
        </p:spPr>
        <p:txBody>
          <a:bodyPr wrap="square" rtlCol="0">
            <a:spAutoFit/>
          </a:bodyPr>
          <a:lstStyle/>
          <a:p>
            <a:r>
              <a:rPr lang="en-US" dirty="0" smtClean="0"/>
              <a:t>Harris and Me</a:t>
            </a:r>
            <a:endParaRPr lang="en-US" dirty="0"/>
          </a:p>
        </p:txBody>
      </p:sp>
      <p:sp>
        <p:nvSpPr>
          <p:cNvPr id="14" name="TextBox 13"/>
          <p:cNvSpPr txBox="1"/>
          <p:nvPr/>
        </p:nvSpPr>
        <p:spPr>
          <a:xfrm>
            <a:off x="1424020" y="6092640"/>
            <a:ext cx="1893195" cy="369332"/>
          </a:xfrm>
          <a:prstGeom prst="rect">
            <a:avLst/>
          </a:prstGeom>
          <a:noFill/>
        </p:spPr>
        <p:txBody>
          <a:bodyPr wrap="square" rtlCol="0">
            <a:spAutoFit/>
          </a:bodyPr>
          <a:lstStyle/>
          <a:p>
            <a:r>
              <a:rPr lang="en-US" dirty="0" smtClean="0"/>
              <a:t>Soldier’s Heart</a:t>
            </a:r>
            <a:endParaRPr lang="en-US" dirty="0"/>
          </a:p>
        </p:txBody>
      </p:sp>
      <p:sp>
        <p:nvSpPr>
          <p:cNvPr id="15" name="TextBox 14"/>
          <p:cNvSpPr txBox="1"/>
          <p:nvPr/>
        </p:nvSpPr>
        <p:spPr>
          <a:xfrm>
            <a:off x="23611" y="6098613"/>
            <a:ext cx="1249250" cy="369332"/>
          </a:xfrm>
          <a:prstGeom prst="rect">
            <a:avLst/>
          </a:prstGeom>
          <a:noFill/>
        </p:spPr>
        <p:txBody>
          <a:bodyPr wrap="square" rtlCol="0">
            <a:spAutoFit/>
          </a:bodyPr>
          <a:lstStyle/>
          <a:p>
            <a:r>
              <a:rPr lang="en-US" dirty="0" smtClean="0"/>
              <a:t>The River</a:t>
            </a:r>
            <a:endParaRPr lang="en-US" dirty="0"/>
          </a:p>
        </p:txBody>
      </p:sp>
      <p:sp>
        <p:nvSpPr>
          <p:cNvPr id="16" name="TextBox 15"/>
          <p:cNvSpPr txBox="1"/>
          <p:nvPr/>
        </p:nvSpPr>
        <p:spPr>
          <a:xfrm>
            <a:off x="100549" y="1314581"/>
            <a:ext cx="1068946" cy="369332"/>
          </a:xfrm>
          <a:prstGeom prst="rect">
            <a:avLst/>
          </a:prstGeom>
          <a:noFill/>
        </p:spPr>
        <p:txBody>
          <a:bodyPr wrap="square" rtlCol="0">
            <a:spAutoFit/>
          </a:bodyPr>
          <a:lstStyle/>
          <a:p>
            <a:r>
              <a:rPr lang="en-US" dirty="0" smtClean="0"/>
              <a:t>Sarny </a:t>
            </a:r>
            <a:endParaRPr lang="en-US" dirty="0"/>
          </a:p>
        </p:txBody>
      </p:sp>
      <p:pic>
        <p:nvPicPr>
          <p:cNvPr id="17" name="Picture 16"/>
          <p:cNvPicPr>
            <a:picLocks noChangeAspect="1"/>
          </p:cNvPicPr>
          <p:nvPr/>
        </p:nvPicPr>
        <p:blipFill>
          <a:blip r:embed="rId12"/>
          <a:stretch>
            <a:fillRect/>
          </a:stretch>
        </p:blipFill>
        <p:spPr>
          <a:xfrm>
            <a:off x="3088446" y="3999358"/>
            <a:ext cx="1095375" cy="1666875"/>
          </a:xfrm>
          <a:prstGeom prst="rect">
            <a:avLst/>
          </a:prstGeom>
        </p:spPr>
      </p:pic>
      <p:pic>
        <p:nvPicPr>
          <p:cNvPr id="18" name="Picture 17"/>
          <p:cNvPicPr>
            <a:picLocks noChangeAspect="1"/>
          </p:cNvPicPr>
          <p:nvPr/>
        </p:nvPicPr>
        <p:blipFill>
          <a:blip r:embed="rId13"/>
          <a:stretch>
            <a:fillRect/>
          </a:stretch>
        </p:blipFill>
        <p:spPr>
          <a:xfrm>
            <a:off x="4641818" y="3999358"/>
            <a:ext cx="1095375" cy="1666875"/>
          </a:xfrm>
          <a:prstGeom prst="rect">
            <a:avLst/>
          </a:prstGeom>
        </p:spPr>
      </p:pic>
      <p:sp>
        <p:nvSpPr>
          <p:cNvPr id="19" name="TextBox 18"/>
          <p:cNvSpPr txBox="1"/>
          <p:nvPr/>
        </p:nvSpPr>
        <p:spPr>
          <a:xfrm>
            <a:off x="3396300" y="6098613"/>
            <a:ext cx="774544" cy="369332"/>
          </a:xfrm>
          <a:prstGeom prst="rect">
            <a:avLst/>
          </a:prstGeom>
          <a:noFill/>
        </p:spPr>
        <p:txBody>
          <a:bodyPr wrap="square" rtlCol="0">
            <a:spAutoFit/>
          </a:bodyPr>
          <a:lstStyle/>
          <a:p>
            <a:r>
              <a:rPr lang="en-US" dirty="0" smtClean="0"/>
              <a:t>Guts</a:t>
            </a:r>
            <a:endParaRPr lang="en-US" dirty="0"/>
          </a:p>
        </p:txBody>
      </p:sp>
      <p:sp>
        <p:nvSpPr>
          <p:cNvPr id="20" name="TextBox 19"/>
          <p:cNvSpPr txBox="1"/>
          <p:nvPr/>
        </p:nvSpPr>
        <p:spPr>
          <a:xfrm>
            <a:off x="3088446" y="1314581"/>
            <a:ext cx="1365160" cy="369332"/>
          </a:xfrm>
          <a:prstGeom prst="rect">
            <a:avLst/>
          </a:prstGeom>
          <a:noFill/>
        </p:spPr>
        <p:txBody>
          <a:bodyPr wrap="square" rtlCol="0">
            <a:spAutoFit/>
          </a:bodyPr>
          <a:lstStyle/>
          <a:p>
            <a:r>
              <a:rPr lang="en-US" dirty="0" smtClean="0"/>
              <a:t>Mudshark</a:t>
            </a:r>
            <a:endParaRPr lang="en-US" dirty="0"/>
          </a:p>
        </p:txBody>
      </p:sp>
      <p:sp>
        <p:nvSpPr>
          <p:cNvPr id="21" name="TextBox 20"/>
          <p:cNvSpPr txBox="1"/>
          <p:nvPr/>
        </p:nvSpPr>
        <p:spPr>
          <a:xfrm>
            <a:off x="4249929" y="6092640"/>
            <a:ext cx="1173791" cy="369332"/>
          </a:xfrm>
          <a:prstGeom prst="rect">
            <a:avLst/>
          </a:prstGeom>
          <a:noFill/>
        </p:spPr>
        <p:txBody>
          <a:bodyPr wrap="square" rtlCol="0">
            <a:spAutoFit/>
          </a:bodyPr>
          <a:lstStyle/>
          <a:p>
            <a:r>
              <a:rPr lang="en-US" dirty="0" smtClean="0"/>
              <a:t>Canyons</a:t>
            </a:r>
            <a:endParaRPr lang="en-US" dirty="0"/>
          </a:p>
        </p:txBody>
      </p:sp>
      <p:pic>
        <p:nvPicPr>
          <p:cNvPr id="22" name="Picture 21"/>
          <p:cNvPicPr>
            <a:picLocks noChangeAspect="1"/>
          </p:cNvPicPr>
          <p:nvPr/>
        </p:nvPicPr>
        <p:blipFill>
          <a:blip r:embed="rId14"/>
          <a:stretch>
            <a:fillRect/>
          </a:stretch>
        </p:blipFill>
        <p:spPr>
          <a:xfrm>
            <a:off x="6037706" y="3999357"/>
            <a:ext cx="1095375" cy="1666875"/>
          </a:xfrm>
          <a:prstGeom prst="rect">
            <a:avLst/>
          </a:prstGeom>
        </p:spPr>
      </p:pic>
      <p:pic>
        <p:nvPicPr>
          <p:cNvPr id="23" name="Picture 22"/>
          <p:cNvPicPr>
            <a:picLocks noChangeAspect="1"/>
          </p:cNvPicPr>
          <p:nvPr/>
        </p:nvPicPr>
        <p:blipFill>
          <a:blip r:embed="rId15"/>
          <a:stretch>
            <a:fillRect/>
          </a:stretch>
        </p:blipFill>
        <p:spPr>
          <a:xfrm>
            <a:off x="7498440" y="3999357"/>
            <a:ext cx="1095375" cy="1666875"/>
          </a:xfrm>
          <a:prstGeom prst="rect">
            <a:avLst/>
          </a:prstGeom>
        </p:spPr>
      </p:pic>
      <p:pic>
        <p:nvPicPr>
          <p:cNvPr id="24" name="Picture 23"/>
          <p:cNvPicPr>
            <a:picLocks noChangeAspect="1"/>
          </p:cNvPicPr>
          <p:nvPr/>
        </p:nvPicPr>
        <p:blipFill>
          <a:blip r:embed="rId16"/>
          <a:stretch>
            <a:fillRect/>
          </a:stretch>
        </p:blipFill>
        <p:spPr>
          <a:xfrm>
            <a:off x="8959174" y="3999357"/>
            <a:ext cx="1095375" cy="1666875"/>
          </a:xfrm>
          <a:prstGeom prst="rect">
            <a:avLst/>
          </a:prstGeom>
        </p:spPr>
      </p:pic>
      <p:pic>
        <p:nvPicPr>
          <p:cNvPr id="25" name="Picture 24"/>
          <p:cNvPicPr>
            <a:picLocks noChangeAspect="1"/>
          </p:cNvPicPr>
          <p:nvPr/>
        </p:nvPicPr>
        <p:blipFill>
          <a:blip r:embed="rId17"/>
          <a:stretch>
            <a:fillRect/>
          </a:stretch>
        </p:blipFill>
        <p:spPr>
          <a:xfrm>
            <a:off x="10493793" y="3999356"/>
            <a:ext cx="1095375" cy="1666875"/>
          </a:xfrm>
          <a:prstGeom prst="rect">
            <a:avLst/>
          </a:prstGeom>
        </p:spPr>
      </p:pic>
      <p:sp>
        <p:nvSpPr>
          <p:cNvPr id="26" name="TextBox 25"/>
          <p:cNvSpPr txBox="1"/>
          <p:nvPr/>
        </p:nvSpPr>
        <p:spPr>
          <a:xfrm>
            <a:off x="4604896" y="1314581"/>
            <a:ext cx="1154347" cy="369332"/>
          </a:xfrm>
          <a:prstGeom prst="rect">
            <a:avLst/>
          </a:prstGeom>
          <a:noFill/>
        </p:spPr>
        <p:txBody>
          <a:bodyPr wrap="square" rtlCol="0">
            <a:spAutoFit/>
          </a:bodyPr>
          <a:lstStyle/>
          <a:p>
            <a:r>
              <a:rPr lang="en-US" dirty="0" smtClean="0"/>
              <a:t>The Car</a:t>
            </a:r>
            <a:endParaRPr lang="en-US" dirty="0"/>
          </a:p>
        </p:txBody>
      </p:sp>
      <p:sp>
        <p:nvSpPr>
          <p:cNvPr id="27" name="TextBox 26"/>
          <p:cNvSpPr txBox="1"/>
          <p:nvPr/>
        </p:nvSpPr>
        <p:spPr>
          <a:xfrm>
            <a:off x="38430" y="945249"/>
            <a:ext cx="1365161" cy="369332"/>
          </a:xfrm>
          <a:prstGeom prst="rect">
            <a:avLst/>
          </a:prstGeom>
          <a:noFill/>
        </p:spPr>
        <p:txBody>
          <a:bodyPr wrap="square" rtlCol="0">
            <a:spAutoFit/>
          </a:bodyPr>
          <a:lstStyle/>
          <a:p>
            <a:r>
              <a:rPr lang="en-US" dirty="0" smtClean="0"/>
              <a:t>Crossing</a:t>
            </a:r>
            <a:endParaRPr lang="en-US" dirty="0"/>
          </a:p>
        </p:txBody>
      </p:sp>
      <p:sp>
        <p:nvSpPr>
          <p:cNvPr id="28" name="TextBox 27"/>
          <p:cNvSpPr txBox="1"/>
          <p:nvPr/>
        </p:nvSpPr>
        <p:spPr>
          <a:xfrm>
            <a:off x="5639134" y="6092640"/>
            <a:ext cx="1108253" cy="369332"/>
          </a:xfrm>
          <a:prstGeom prst="rect">
            <a:avLst/>
          </a:prstGeom>
          <a:noFill/>
        </p:spPr>
        <p:txBody>
          <a:bodyPr wrap="square" rtlCol="0">
            <a:spAutoFit/>
          </a:bodyPr>
          <a:lstStyle/>
          <a:p>
            <a:r>
              <a:rPr lang="en-US" dirty="0" smtClean="0"/>
              <a:t>Tracker</a:t>
            </a:r>
            <a:endParaRPr lang="en-US" dirty="0"/>
          </a:p>
        </p:txBody>
      </p:sp>
      <p:sp>
        <p:nvSpPr>
          <p:cNvPr id="29" name="TextBox 28"/>
          <p:cNvSpPr txBox="1"/>
          <p:nvPr/>
        </p:nvSpPr>
        <p:spPr>
          <a:xfrm>
            <a:off x="1615887" y="945249"/>
            <a:ext cx="1738648" cy="369332"/>
          </a:xfrm>
          <a:prstGeom prst="rect">
            <a:avLst/>
          </a:prstGeom>
          <a:noFill/>
        </p:spPr>
        <p:txBody>
          <a:bodyPr wrap="square" rtlCol="0">
            <a:spAutoFit/>
          </a:bodyPr>
          <a:lstStyle/>
          <a:p>
            <a:r>
              <a:rPr lang="en-US" dirty="0" smtClean="0"/>
              <a:t>The White Fox</a:t>
            </a:r>
            <a:endParaRPr lang="en-US" dirty="0"/>
          </a:p>
        </p:txBody>
      </p:sp>
      <p:sp>
        <p:nvSpPr>
          <p:cNvPr id="30" name="TextBox 29"/>
          <p:cNvSpPr txBox="1"/>
          <p:nvPr/>
        </p:nvSpPr>
        <p:spPr>
          <a:xfrm>
            <a:off x="6782855" y="6092640"/>
            <a:ext cx="1253562" cy="369332"/>
          </a:xfrm>
          <a:prstGeom prst="rect">
            <a:avLst/>
          </a:prstGeom>
          <a:noFill/>
        </p:spPr>
        <p:txBody>
          <a:bodyPr wrap="square" rtlCol="0">
            <a:spAutoFit/>
          </a:bodyPr>
          <a:lstStyle/>
          <a:p>
            <a:r>
              <a:rPr lang="en-US" dirty="0" smtClean="0"/>
              <a:t>Dogteam</a:t>
            </a:r>
            <a:endParaRPr lang="en-US" dirty="0"/>
          </a:p>
        </p:txBody>
      </p:sp>
      <p:sp>
        <p:nvSpPr>
          <p:cNvPr id="31" name="TextBox 30"/>
          <p:cNvSpPr txBox="1"/>
          <p:nvPr/>
        </p:nvSpPr>
        <p:spPr>
          <a:xfrm>
            <a:off x="3710103" y="945249"/>
            <a:ext cx="1315456" cy="369332"/>
          </a:xfrm>
          <a:prstGeom prst="rect">
            <a:avLst/>
          </a:prstGeom>
          <a:noFill/>
        </p:spPr>
        <p:txBody>
          <a:bodyPr wrap="square" rtlCol="0">
            <a:spAutoFit/>
          </a:bodyPr>
          <a:lstStyle/>
          <a:p>
            <a:r>
              <a:rPr lang="en-US" dirty="0" smtClean="0"/>
              <a:t>Flat Broke</a:t>
            </a:r>
            <a:endParaRPr lang="en-US" dirty="0"/>
          </a:p>
        </p:txBody>
      </p:sp>
      <p:sp>
        <p:nvSpPr>
          <p:cNvPr id="32" name="TextBox 31"/>
          <p:cNvSpPr txBox="1"/>
          <p:nvPr/>
        </p:nvSpPr>
        <p:spPr>
          <a:xfrm>
            <a:off x="8128486" y="6092640"/>
            <a:ext cx="1661375" cy="369332"/>
          </a:xfrm>
          <a:prstGeom prst="rect">
            <a:avLst/>
          </a:prstGeom>
          <a:noFill/>
        </p:spPr>
        <p:txBody>
          <a:bodyPr wrap="square" rtlCol="0">
            <a:spAutoFit/>
          </a:bodyPr>
          <a:lstStyle/>
          <a:p>
            <a:r>
              <a:rPr lang="en-US" dirty="0" smtClean="0"/>
              <a:t>Tucket’s Ride</a:t>
            </a:r>
            <a:endParaRPr lang="en-US" dirty="0"/>
          </a:p>
        </p:txBody>
      </p:sp>
      <p:sp>
        <p:nvSpPr>
          <p:cNvPr id="33" name="TextBox 32"/>
          <p:cNvSpPr txBox="1"/>
          <p:nvPr/>
        </p:nvSpPr>
        <p:spPr>
          <a:xfrm>
            <a:off x="5627279" y="913725"/>
            <a:ext cx="1897282" cy="369332"/>
          </a:xfrm>
          <a:prstGeom prst="rect">
            <a:avLst/>
          </a:prstGeom>
          <a:noFill/>
        </p:spPr>
        <p:txBody>
          <a:bodyPr wrap="square" rtlCol="0">
            <a:spAutoFit/>
          </a:bodyPr>
          <a:lstStyle/>
          <a:p>
            <a:r>
              <a:rPr lang="en-US" dirty="0" smtClean="0"/>
              <a:t>Tucket’s Gold</a:t>
            </a:r>
            <a:endParaRPr lang="en-US" dirty="0"/>
          </a:p>
        </p:txBody>
      </p:sp>
      <p:sp>
        <p:nvSpPr>
          <p:cNvPr id="34" name="TextBox 33"/>
          <p:cNvSpPr txBox="1"/>
          <p:nvPr/>
        </p:nvSpPr>
        <p:spPr>
          <a:xfrm>
            <a:off x="9881930" y="6092640"/>
            <a:ext cx="1032127" cy="369332"/>
          </a:xfrm>
          <a:prstGeom prst="rect">
            <a:avLst/>
          </a:prstGeom>
          <a:noFill/>
        </p:spPr>
        <p:txBody>
          <a:bodyPr wrap="square" rtlCol="0">
            <a:spAutoFit/>
          </a:bodyPr>
          <a:lstStyle/>
          <a:p>
            <a:r>
              <a:rPr lang="en-US" dirty="0" smtClean="0"/>
              <a:t>Liar </a:t>
            </a:r>
            <a:r>
              <a:rPr lang="en-US" dirty="0" smtClean="0"/>
              <a:t>Liar</a:t>
            </a:r>
            <a:endParaRPr lang="en-US" dirty="0"/>
          </a:p>
        </p:txBody>
      </p:sp>
      <p:sp>
        <p:nvSpPr>
          <p:cNvPr id="35" name="TextBox 34"/>
          <p:cNvSpPr txBox="1"/>
          <p:nvPr/>
        </p:nvSpPr>
        <p:spPr>
          <a:xfrm>
            <a:off x="7612581" y="919886"/>
            <a:ext cx="1761155" cy="369332"/>
          </a:xfrm>
          <a:prstGeom prst="rect">
            <a:avLst/>
          </a:prstGeom>
          <a:noFill/>
        </p:spPr>
        <p:txBody>
          <a:bodyPr wrap="square" rtlCol="0">
            <a:spAutoFit/>
          </a:bodyPr>
          <a:lstStyle/>
          <a:p>
            <a:r>
              <a:rPr lang="en-US" dirty="0" smtClean="0"/>
              <a:t>Time Benders</a:t>
            </a:r>
            <a:endParaRPr lang="en-US" dirty="0"/>
          </a:p>
        </p:txBody>
      </p:sp>
      <p:sp>
        <p:nvSpPr>
          <p:cNvPr id="36" name="TextBox 35"/>
          <p:cNvSpPr txBox="1"/>
          <p:nvPr/>
        </p:nvSpPr>
        <p:spPr>
          <a:xfrm>
            <a:off x="9921195" y="967173"/>
            <a:ext cx="1921036" cy="369332"/>
          </a:xfrm>
          <a:prstGeom prst="rect">
            <a:avLst/>
          </a:prstGeom>
          <a:noFill/>
        </p:spPr>
        <p:txBody>
          <a:bodyPr wrap="square" rtlCol="0">
            <a:spAutoFit/>
          </a:bodyPr>
          <a:lstStyle/>
          <a:p>
            <a:r>
              <a:rPr lang="en-US" dirty="0" smtClean="0"/>
              <a:t>The Glass Cafe</a:t>
            </a:r>
            <a:endParaRPr lang="en-US" dirty="0"/>
          </a:p>
        </p:txBody>
      </p:sp>
      <p:sp>
        <p:nvSpPr>
          <p:cNvPr id="37" name="TextBox 36"/>
          <p:cNvSpPr txBox="1"/>
          <p:nvPr/>
        </p:nvSpPr>
        <p:spPr>
          <a:xfrm>
            <a:off x="9733454" y="235930"/>
            <a:ext cx="1567219" cy="369332"/>
          </a:xfrm>
          <a:prstGeom prst="rect">
            <a:avLst/>
          </a:prstGeom>
          <a:noFill/>
        </p:spPr>
        <p:txBody>
          <a:bodyPr wrap="square" rtlCol="0">
            <a:spAutoFit/>
          </a:bodyPr>
          <a:lstStyle/>
          <a:p>
            <a:r>
              <a:rPr lang="en-US" dirty="0" smtClean="0"/>
              <a:t>Alida’s Song</a:t>
            </a:r>
            <a:endParaRPr lang="en-US" dirty="0"/>
          </a:p>
        </p:txBody>
      </p:sp>
      <p:sp>
        <p:nvSpPr>
          <p:cNvPr id="38" name="TextBox 37"/>
          <p:cNvSpPr txBox="1"/>
          <p:nvPr/>
        </p:nvSpPr>
        <p:spPr>
          <a:xfrm>
            <a:off x="95586" y="575917"/>
            <a:ext cx="3284113" cy="369332"/>
          </a:xfrm>
          <a:prstGeom prst="rect">
            <a:avLst/>
          </a:prstGeom>
          <a:noFill/>
        </p:spPr>
        <p:txBody>
          <a:bodyPr wrap="square" rtlCol="0">
            <a:spAutoFit/>
          </a:bodyPr>
          <a:lstStyle/>
          <a:p>
            <a:r>
              <a:rPr lang="en-US" dirty="0" smtClean="0"/>
              <a:t>Escape from Fire Mountain</a:t>
            </a:r>
            <a:endParaRPr lang="en-US" dirty="0"/>
          </a:p>
        </p:txBody>
      </p:sp>
      <p:sp>
        <p:nvSpPr>
          <p:cNvPr id="39" name="TextBox 38"/>
          <p:cNvSpPr txBox="1"/>
          <p:nvPr/>
        </p:nvSpPr>
        <p:spPr>
          <a:xfrm>
            <a:off x="10133856" y="1360548"/>
            <a:ext cx="1412842" cy="369332"/>
          </a:xfrm>
          <a:prstGeom prst="rect">
            <a:avLst/>
          </a:prstGeom>
          <a:noFill/>
        </p:spPr>
        <p:txBody>
          <a:bodyPr wrap="square" rtlCol="0">
            <a:spAutoFit/>
          </a:bodyPr>
          <a:lstStyle/>
          <a:p>
            <a:r>
              <a:rPr lang="en-US" dirty="0" smtClean="0"/>
              <a:t>Crush</a:t>
            </a:r>
            <a:endParaRPr lang="en-US" dirty="0"/>
          </a:p>
        </p:txBody>
      </p:sp>
      <p:sp>
        <p:nvSpPr>
          <p:cNvPr id="40" name="TextBox 39"/>
          <p:cNvSpPr txBox="1"/>
          <p:nvPr/>
        </p:nvSpPr>
        <p:spPr>
          <a:xfrm>
            <a:off x="129693" y="206585"/>
            <a:ext cx="2588653" cy="369332"/>
          </a:xfrm>
          <a:prstGeom prst="rect">
            <a:avLst/>
          </a:prstGeom>
          <a:noFill/>
        </p:spPr>
        <p:txBody>
          <a:bodyPr wrap="square" rtlCol="0">
            <a:spAutoFit/>
          </a:bodyPr>
          <a:lstStyle/>
          <a:p>
            <a:r>
              <a:rPr lang="en-US" dirty="0" smtClean="0"/>
              <a:t>Murphy’s Gold</a:t>
            </a:r>
            <a:endParaRPr lang="en-US" dirty="0"/>
          </a:p>
        </p:txBody>
      </p:sp>
      <p:sp>
        <p:nvSpPr>
          <p:cNvPr id="41" name="TextBox 40"/>
          <p:cNvSpPr txBox="1"/>
          <p:nvPr/>
        </p:nvSpPr>
        <p:spPr>
          <a:xfrm>
            <a:off x="2079642" y="223469"/>
            <a:ext cx="1850266" cy="369332"/>
          </a:xfrm>
          <a:prstGeom prst="rect">
            <a:avLst/>
          </a:prstGeom>
          <a:noFill/>
        </p:spPr>
        <p:txBody>
          <a:bodyPr wrap="square" rtlCol="0">
            <a:spAutoFit/>
          </a:bodyPr>
          <a:lstStyle/>
          <a:p>
            <a:r>
              <a:rPr lang="en-US" dirty="0" smtClean="0"/>
              <a:t>Sentries</a:t>
            </a:r>
            <a:endParaRPr lang="en-US" dirty="0"/>
          </a:p>
        </p:txBody>
      </p:sp>
      <p:sp>
        <p:nvSpPr>
          <p:cNvPr id="42" name="TextBox 41"/>
          <p:cNvSpPr txBox="1"/>
          <p:nvPr/>
        </p:nvSpPr>
        <p:spPr>
          <a:xfrm>
            <a:off x="3354535" y="206069"/>
            <a:ext cx="3740504" cy="369332"/>
          </a:xfrm>
          <a:prstGeom prst="rect">
            <a:avLst/>
          </a:prstGeom>
          <a:noFill/>
        </p:spPr>
        <p:txBody>
          <a:bodyPr wrap="square" rtlCol="0">
            <a:spAutoFit/>
          </a:bodyPr>
          <a:lstStyle/>
          <a:p>
            <a:r>
              <a:rPr lang="en-US" dirty="0" smtClean="0"/>
              <a:t>The Night the White Dear Died</a:t>
            </a:r>
            <a:endParaRPr lang="en-US" dirty="0"/>
          </a:p>
        </p:txBody>
      </p:sp>
      <p:sp>
        <p:nvSpPr>
          <p:cNvPr id="43" name="TextBox 42"/>
          <p:cNvSpPr txBox="1"/>
          <p:nvPr/>
        </p:nvSpPr>
        <p:spPr>
          <a:xfrm>
            <a:off x="3499653" y="579840"/>
            <a:ext cx="2259435" cy="369332"/>
          </a:xfrm>
          <a:prstGeom prst="rect">
            <a:avLst/>
          </a:prstGeom>
          <a:noFill/>
        </p:spPr>
        <p:txBody>
          <a:bodyPr wrap="square" rtlCol="0">
            <a:spAutoFit/>
          </a:bodyPr>
          <a:lstStyle/>
          <a:p>
            <a:r>
              <a:rPr lang="en-US" dirty="0" smtClean="0"/>
              <a:t>Masters of Disaster</a:t>
            </a:r>
            <a:endParaRPr lang="en-US" dirty="0"/>
          </a:p>
        </p:txBody>
      </p:sp>
      <p:sp>
        <p:nvSpPr>
          <p:cNvPr id="44" name="TextBox 43"/>
          <p:cNvSpPr txBox="1"/>
          <p:nvPr/>
        </p:nvSpPr>
        <p:spPr>
          <a:xfrm>
            <a:off x="6217385" y="575917"/>
            <a:ext cx="2943211" cy="369332"/>
          </a:xfrm>
          <a:prstGeom prst="rect">
            <a:avLst/>
          </a:prstGeom>
          <a:noFill/>
        </p:spPr>
        <p:txBody>
          <a:bodyPr wrap="square" rtlCol="0">
            <a:spAutoFit/>
          </a:bodyPr>
          <a:lstStyle/>
          <a:p>
            <a:r>
              <a:rPr lang="en-US" dirty="0" smtClean="0"/>
              <a:t>Paintings from the Cave</a:t>
            </a:r>
            <a:endParaRPr lang="en-US" dirty="0"/>
          </a:p>
        </p:txBody>
      </p:sp>
      <p:sp>
        <p:nvSpPr>
          <p:cNvPr id="45" name="TextBox 44"/>
          <p:cNvSpPr txBox="1"/>
          <p:nvPr/>
        </p:nvSpPr>
        <p:spPr>
          <a:xfrm>
            <a:off x="11064751" y="6087397"/>
            <a:ext cx="1599797" cy="369332"/>
          </a:xfrm>
          <a:prstGeom prst="rect">
            <a:avLst/>
          </a:prstGeom>
          <a:noFill/>
        </p:spPr>
        <p:txBody>
          <a:bodyPr wrap="square" rtlCol="0">
            <a:spAutoFit/>
          </a:bodyPr>
          <a:lstStyle/>
          <a:p>
            <a:r>
              <a:rPr lang="en-US" dirty="0" smtClean="0"/>
              <a:t>Road Trip</a:t>
            </a:r>
            <a:endParaRPr lang="en-US" dirty="0"/>
          </a:p>
        </p:txBody>
      </p:sp>
      <p:sp>
        <p:nvSpPr>
          <p:cNvPr id="46" name="TextBox 45"/>
          <p:cNvSpPr txBox="1"/>
          <p:nvPr/>
        </p:nvSpPr>
        <p:spPr>
          <a:xfrm>
            <a:off x="9459995" y="615723"/>
            <a:ext cx="2333886" cy="369332"/>
          </a:xfrm>
          <a:prstGeom prst="rect">
            <a:avLst/>
          </a:prstGeom>
          <a:noFill/>
        </p:spPr>
        <p:txBody>
          <a:bodyPr wrap="square" rtlCol="0">
            <a:spAutoFit/>
          </a:bodyPr>
          <a:lstStyle/>
          <a:p>
            <a:r>
              <a:rPr lang="en-US" dirty="0" smtClean="0"/>
              <a:t>Lawn Boy Returns</a:t>
            </a:r>
            <a:endParaRPr lang="en-US" dirty="0"/>
          </a:p>
        </p:txBody>
      </p:sp>
      <p:sp>
        <p:nvSpPr>
          <p:cNvPr id="47" name="TextBox 46"/>
          <p:cNvSpPr txBox="1"/>
          <p:nvPr/>
        </p:nvSpPr>
        <p:spPr>
          <a:xfrm>
            <a:off x="7398153" y="223469"/>
            <a:ext cx="1952100" cy="369332"/>
          </a:xfrm>
          <a:prstGeom prst="rect">
            <a:avLst/>
          </a:prstGeom>
          <a:noFill/>
        </p:spPr>
        <p:txBody>
          <a:bodyPr wrap="square" rtlCol="0">
            <a:spAutoFit/>
          </a:bodyPr>
          <a:lstStyle/>
          <a:p>
            <a:r>
              <a:rPr lang="en-US" dirty="0" smtClean="0"/>
              <a:t>Tucket’s Home</a:t>
            </a:r>
            <a:endParaRPr lang="en-US" dirty="0"/>
          </a:p>
        </p:txBody>
      </p:sp>
    </p:spTree>
    <p:extLst>
      <p:ext uri="{BB962C8B-B14F-4D97-AF65-F5344CB8AC3E}">
        <p14:creationId xmlns:p14="http://schemas.microsoft.com/office/powerpoint/2010/main" val="3841442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Gary Paulsen</a:t>
            </a:r>
            <a:endParaRPr lang="en-US" dirty="0"/>
          </a:p>
        </p:txBody>
      </p:sp>
      <p:pic>
        <p:nvPicPr>
          <p:cNvPr id="3" name="Picture 2"/>
          <p:cNvPicPr>
            <a:picLocks noChangeAspect="1"/>
          </p:cNvPicPr>
          <p:nvPr/>
        </p:nvPicPr>
        <p:blipFill>
          <a:blip r:embed="rId2"/>
          <a:stretch>
            <a:fillRect/>
          </a:stretch>
        </p:blipFill>
        <p:spPr>
          <a:xfrm>
            <a:off x="652126" y="1835239"/>
            <a:ext cx="2243473" cy="2665512"/>
          </a:xfrm>
          <a:prstGeom prst="rect">
            <a:avLst/>
          </a:prstGeom>
        </p:spPr>
      </p:pic>
      <p:sp>
        <p:nvSpPr>
          <p:cNvPr id="4" name="TextBox 3"/>
          <p:cNvSpPr txBox="1"/>
          <p:nvPr/>
        </p:nvSpPr>
        <p:spPr>
          <a:xfrm>
            <a:off x="3490175" y="1835239"/>
            <a:ext cx="5293217" cy="923330"/>
          </a:xfrm>
          <a:prstGeom prst="rect">
            <a:avLst/>
          </a:prstGeom>
          <a:noFill/>
        </p:spPr>
        <p:txBody>
          <a:bodyPr wrap="square" rtlCol="0">
            <a:spAutoFit/>
          </a:bodyPr>
          <a:lstStyle/>
          <a:p>
            <a:r>
              <a:rPr lang="en-US" dirty="0" smtClean="0"/>
              <a:t>Paulsen failed the ninth grade the first time, and only graduated with a D-average! But he is now very successful. </a:t>
            </a:r>
            <a:endParaRPr lang="en-US" dirty="0"/>
          </a:p>
        </p:txBody>
      </p:sp>
      <p:sp>
        <p:nvSpPr>
          <p:cNvPr id="5" name="TextBox 4"/>
          <p:cNvSpPr txBox="1"/>
          <p:nvPr/>
        </p:nvSpPr>
        <p:spPr>
          <a:xfrm>
            <a:off x="103031" y="5109952"/>
            <a:ext cx="4404574" cy="923330"/>
          </a:xfrm>
          <a:prstGeom prst="rect">
            <a:avLst/>
          </a:prstGeom>
          <a:noFill/>
        </p:spPr>
        <p:txBody>
          <a:bodyPr wrap="square" rtlCol="0">
            <a:spAutoFit/>
          </a:bodyPr>
          <a:lstStyle/>
          <a:p>
            <a:r>
              <a:rPr lang="en-US" dirty="0" smtClean="0"/>
              <a:t>Three-time Newberry Honor Award winner for his books, he has the silver medallion on three of his books! </a:t>
            </a:r>
            <a:endParaRPr lang="en-US" dirty="0"/>
          </a:p>
        </p:txBody>
      </p:sp>
      <p:sp>
        <p:nvSpPr>
          <p:cNvPr id="6" name="TextBox 5"/>
          <p:cNvSpPr txBox="1"/>
          <p:nvPr/>
        </p:nvSpPr>
        <p:spPr>
          <a:xfrm>
            <a:off x="7611414" y="5433117"/>
            <a:ext cx="4288665" cy="1200329"/>
          </a:xfrm>
          <a:prstGeom prst="rect">
            <a:avLst/>
          </a:prstGeom>
          <a:noFill/>
        </p:spPr>
        <p:txBody>
          <a:bodyPr wrap="square" rtlCol="0">
            <a:spAutoFit/>
          </a:bodyPr>
          <a:lstStyle/>
          <a:p>
            <a:r>
              <a:rPr lang="en-US" dirty="0" smtClean="0"/>
              <a:t>His wife, Ruth Wright Paulsen, had illustrated some of his books. She was able to draw the pictures that went in them! </a:t>
            </a:r>
            <a:endParaRPr lang="en-US" dirty="0"/>
          </a:p>
        </p:txBody>
      </p:sp>
      <p:pic>
        <p:nvPicPr>
          <p:cNvPr id="7" name="Picture 6"/>
          <p:cNvPicPr>
            <a:picLocks noChangeAspect="1"/>
          </p:cNvPicPr>
          <p:nvPr/>
        </p:nvPicPr>
        <p:blipFill>
          <a:blip r:embed="rId3"/>
          <a:stretch>
            <a:fillRect/>
          </a:stretch>
        </p:blipFill>
        <p:spPr>
          <a:xfrm>
            <a:off x="4828905" y="3128267"/>
            <a:ext cx="2341006" cy="2478712"/>
          </a:xfrm>
          <a:prstGeom prst="rect">
            <a:avLst/>
          </a:prstGeom>
        </p:spPr>
      </p:pic>
      <p:pic>
        <p:nvPicPr>
          <p:cNvPr id="8" name="Picture 7"/>
          <p:cNvPicPr>
            <a:picLocks noChangeAspect="1"/>
          </p:cNvPicPr>
          <p:nvPr/>
        </p:nvPicPr>
        <p:blipFill>
          <a:blip r:embed="rId4"/>
          <a:stretch>
            <a:fillRect/>
          </a:stretch>
        </p:blipFill>
        <p:spPr>
          <a:xfrm>
            <a:off x="9103217" y="1763990"/>
            <a:ext cx="2402983" cy="3490649"/>
          </a:xfrm>
          <a:prstGeom prst="rect">
            <a:avLst/>
          </a:prstGeom>
        </p:spPr>
      </p:pic>
    </p:spTree>
    <p:extLst>
      <p:ext uri="{BB962C8B-B14F-4D97-AF65-F5344CB8AC3E}">
        <p14:creationId xmlns:p14="http://schemas.microsoft.com/office/powerpoint/2010/main" val="3734368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 to find author</a:t>
            </a:r>
            <a:endParaRPr lang="en-US" dirty="0"/>
          </a:p>
        </p:txBody>
      </p:sp>
      <p:sp>
        <p:nvSpPr>
          <p:cNvPr id="3" name="Content Placeholder 2"/>
          <p:cNvSpPr>
            <a:spLocks noGrp="1"/>
          </p:cNvSpPr>
          <p:nvPr>
            <p:ph idx="1"/>
          </p:nvPr>
        </p:nvSpPr>
        <p:spPr/>
        <p:txBody>
          <a:bodyPr/>
          <a:lstStyle/>
          <a:p>
            <a:pPr>
              <a:lnSpc>
                <a:spcPct val="300000"/>
              </a:lnSpc>
              <a:buFont typeface="Wingdings" panose="05000000000000000000" pitchFamily="2" charset="2"/>
              <a:buChar char="v"/>
            </a:pPr>
            <a:r>
              <a:rPr lang="en-US" dirty="0">
                <a:hlinkClick r:id="rId2"/>
              </a:rPr>
              <a:t>http://</a:t>
            </a:r>
            <a:r>
              <a:rPr lang="en-US" dirty="0" smtClean="0">
                <a:hlinkClick r:id="rId2"/>
              </a:rPr>
              <a:t>www.randomhouse.com/features/garypaulsen/about.html</a:t>
            </a:r>
            <a:endParaRPr lang="en-US" dirty="0" smtClean="0"/>
          </a:p>
          <a:p>
            <a:pPr>
              <a:lnSpc>
                <a:spcPct val="300000"/>
              </a:lnSpc>
              <a:buFont typeface="Wingdings" panose="05000000000000000000" pitchFamily="2" charset="2"/>
              <a:buChar char="v"/>
            </a:pPr>
            <a:r>
              <a:rPr lang="en-US" dirty="0">
                <a:hlinkClick r:id="rId3"/>
              </a:rPr>
              <a:t>https://</a:t>
            </a:r>
            <a:r>
              <a:rPr lang="en-US" dirty="0" smtClean="0">
                <a:hlinkClick r:id="rId3"/>
              </a:rPr>
              <a:t>www.goodreads.com/author/show/18.Gary_Paulsen</a:t>
            </a:r>
            <a:endParaRPr lang="en-US" dirty="0" smtClean="0"/>
          </a:p>
          <a:p>
            <a:pPr>
              <a:lnSpc>
                <a:spcPct val="300000"/>
              </a:lnSpc>
              <a:buFont typeface="Wingdings" panose="05000000000000000000" pitchFamily="2" charset="2"/>
              <a:buChar char="v"/>
            </a:pPr>
            <a:r>
              <a:rPr lang="en-US" dirty="0">
                <a:hlinkClick r:id="rId4"/>
              </a:rPr>
              <a:t>http://</a:t>
            </a:r>
            <a:r>
              <a:rPr lang="en-US" dirty="0" smtClean="0">
                <a:hlinkClick r:id="rId4"/>
              </a:rPr>
              <a:t>www.ipl.org/div/askauthor/paulsen.html</a:t>
            </a:r>
            <a:endParaRPr lang="en-US" dirty="0" smtClean="0"/>
          </a:p>
          <a:p>
            <a:endParaRPr lang="en-US" dirty="0"/>
          </a:p>
        </p:txBody>
      </p:sp>
    </p:spTree>
    <p:extLst>
      <p:ext uri="{BB962C8B-B14F-4D97-AF65-F5344CB8AC3E}">
        <p14:creationId xmlns:p14="http://schemas.microsoft.com/office/powerpoint/2010/main" val="243266232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TC104033937[[fn=Vapor Trail]]</Template>
  <TotalTime>2670</TotalTime>
  <Words>484</Words>
  <Application>Microsoft Office PowerPoint</Application>
  <PresentationFormat>Widescreen</PresentationFormat>
  <Paragraphs>56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vt:lpstr>
      <vt:lpstr>Vapor Trail</vt:lpstr>
      <vt:lpstr>Gary Paulsen </vt:lpstr>
      <vt:lpstr>Career </vt:lpstr>
      <vt:lpstr>Favorite books </vt:lpstr>
      <vt:lpstr>Quotations </vt:lpstr>
      <vt:lpstr>PowerPoint Presentation</vt:lpstr>
      <vt:lpstr>Gary Paulsen</vt:lpstr>
      <vt:lpstr>Website to find author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Gary Paulsen</dc:title>
  <dc:creator>student</dc:creator>
  <cp:lastModifiedBy>student</cp:lastModifiedBy>
  <cp:revision>13</cp:revision>
  <dcterms:created xsi:type="dcterms:W3CDTF">2014-02-24T01:54:49Z</dcterms:created>
  <dcterms:modified xsi:type="dcterms:W3CDTF">2014-02-25T22:24:58Z</dcterms:modified>
</cp:coreProperties>
</file>